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66" r:id="rId5"/>
    <p:sldId id="273" r:id="rId6"/>
    <p:sldId id="267" r:id="rId7"/>
    <p:sldId id="268" r:id="rId8"/>
    <p:sldId id="269" r:id="rId9"/>
    <p:sldId id="270" r:id="rId10"/>
    <p:sldId id="272" r:id="rId11"/>
    <p:sldId id="260" r:id="rId12"/>
    <p:sldId id="264" r:id="rId13"/>
    <p:sldId id="265" r:id="rId14"/>
    <p:sldId id="261" r:id="rId15"/>
    <p:sldId id="262"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pt-BR"/>
              <a:t>Clique para editar o título Mestre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2875598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AC8132A-3290-41FF-8A15-957AA8848AAE}" type="datetimeFigureOut">
              <a:rPr lang="pt-BR" smtClean="0"/>
              <a:t>29/08/2022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1888038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142324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pt-BR"/>
              <a:t>Clique para editar os estilos de texto Mestres</a:t>
            </a:r>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2307564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pt-BR"/>
              <a:t>Clique para editar os estilos de texto Mestres</a:t>
            </a:r>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372489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2228579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2302958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3302449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43545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20979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pt-BR"/>
              <a:t>Clique para editar o título Mestre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AC8132A-3290-41FF-8A15-957AA8848AAE}" type="datetimeFigureOut">
              <a:rPr lang="pt-BR" smtClean="0"/>
              <a:t>29/08/2022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3412632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AC8132A-3290-41FF-8A15-957AA8848AAE}" type="datetimeFigureOut">
              <a:rPr lang="pt-BR" smtClean="0"/>
              <a:t>29/08/2022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426324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FAC8132A-3290-41FF-8A15-957AA8848AAE}" type="datetimeFigureOut">
              <a:rPr lang="pt-BR" smtClean="0"/>
              <a:t>29/08/2022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362049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AC8132A-3290-41FF-8A15-957AA8848AAE}" type="datetimeFigureOut">
              <a:rPr lang="pt-BR" smtClean="0"/>
              <a:t>29/08/2022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177469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8132A-3290-41FF-8A15-957AA8848AAE}" type="datetimeFigureOut">
              <a:rPr lang="pt-BR" smtClean="0"/>
              <a:t>29/08/2022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141273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AC8132A-3290-41FF-8A15-957AA8848AAE}" type="datetimeFigureOut">
              <a:rPr lang="pt-BR" smtClean="0"/>
              <a:t>29/08/2022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173069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6399212" y="5883275"/>
            <a:ext cx="914400" cy="365125"/>
          </a:xfrm>
        </p:spPr>
        <p:txBody>
          <a:bodyPr/>
          <a:lstStyle/>
          <a:p>
            <a:fld id="{FAC8132A-3290-41FF-8A15-957AA8848AAE}" type="datetimeFigureOut">
              <a:rPr lang="pt-BR" smtClean="0"/>
              <a:t>29/08/2022</a:t>
            </a:fld>
            <a:endParaRPr lang="pt-BR"/>
          </a:p>
        </p:txBody>
      </p:sp>
      <p:sp>
        <p:nvSpPr>
          <p:cNvPr id="6" name="Footer Placeholder 5"/>
          <p:cNvSpPr>
            <a:spLocks noGrp="1"/>
          </p:cNvSpPr>
          <p:nvPr>
            <p:ph type="ftr" sz="quarter" idx="11"/>
          </p:nvPr>
        </p:nvSpPr>
        <p:spPr>
          <a:xfrm>
            <a:off x="1141412" y="5883275"/>
            <a:ext cx="5105400" cy="365125"/>
          </a:xfrm>
        </p:spPr>
        <p:txBody>
          <a:bodyPr/>
          <a:lstStyle/>
          <a:p>
            <a:endParaRPr lang="pt-BR"/>
          </a:p>
        </p:txBody>
      </p:sp>
      <p:sp>
        <p:nvSpPr>
          <p:cNvPr id="7" name="Slide Number Placeholder 6"/>
          <p:cNvSpPr>
            <a:spLocks noGrp="1"/>
          </p:cNvSpPr>
          <p:nvPr>
            <p:ph type="sldNum" sz="quarter" idx="12"/>
          </p:nvPr>
        </p:nvSpPr>
        <p:spPr>
          <a:xfrm>
            <a:off x="10742612" y="5883275"/>
            <a:ext cx="322567" cy="365125"/>
          </a:xfrm>
        </p:spPr>
        <p:txBody>
          <a:bodyPr/>
          <a:lstStyle/>
          <a:p>
            <a:fld id="{B6F5CD53-003F-4BD1-AD07-E7B01F1C190D}" type="slidenum">
              <a:rPr lang="pt-BR" smtClean="0"/>
              <a:t>‹nº›</a:t>
            </a:fld>
            <a:endParaRPr lang="pt-BR"/>
          </a:p>
        </p:txBody>
      </p:sp>
    </p:spTree>
    <p:extLst>
      <p:ext uri="{BB962C8B-B14F-4D97-AF65-F5344CB8AC3E}">
        <p14:creationId xmlns:p14="http://schemas.microsoft.com/office/powerpoint/2010/main" val="1525637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AC8132A-3290-41FF-8A15-957AA8848AAE}" type="datetimeFigureOut">
              <a:rPr lang="pt-BR" smtClean="0"/>
              <a:t>29/08/2022</a:t>
            </a:fld>
            <a:endParaRPr lang="pt-B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pt-B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F5CD53-003F-4BD1-AD07-E7B01F1C190D}" type="slidenum">
              <a:rPr lang="pt-BR" smtClean="0"/>
              <a:t>‹nº›</a:t>
            </a:fld>
            <a:endParaRPr lang="pt-BR"/>
          </a:p>
        </p:txBody>
      </p:sp>
    </p:spTree>
    <p:extLst>
      <p:ext uri="{BB962C8B-B14F-4D97-AF65-F5344CB8AC3E}">
        <p14:creationId xmlns:p14="http://schemas.microsoft.com/office/powerpoint/2010/main" val="327736024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4" descr="Placa de ensaio eletrônica">
            <a:extLst>
              <a:ext uri="{FF2B5EF4-FFF2-40B4-BE49-F238E27FC236}">
                <a16:creationId xmlns:a16="http://schemas.microsoft.com/office/drawing/2014/main" id="{CD27B09F-83CD-AECC-C797-476A2FC83716}"/>
              </a:ext>
            </a:extLst>
          </p:cNvPr>
          <p:cNvPicPr>
            <a:picLocks noChangeAspect="1"/>
          </p:cNvPicPr>
          <p:nvPr/>
        </p:nvPicPr>
        <p:blipFill rotWithShape="1">
          <a:blip r:embed="rId3">
            <a:duotone>
              <a:prstClr val="black"/>
              <a:schemeClr val="bg1">
                <a:tint val="45000"/>
                <a:satMod val="400000"/>
              </a:schemeClr>
            </a:duotone>
            <a:alphaModFix amt="25000"/>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3226E78-6719-8E37-8EBD-CCF1CC2D8AA1}"/>
              </a:ext>
            </a:extLst>
          </p:cNvPr>
          <p:cNvSpPr>
            <a:spLocks noGrp="1"/>
          </p:cNvSpPr>
          <p:nvPr>
            <p:ph type="ctrTitle"/>
          </p:nvPr>
        </p:nvSpPr>
        <p:spPr>
          <a:xfrm>
            <a:off x="1751012" y="609601"/>
            <a:ext cx="8676222" cy="1618033"/>
          </a:xfrm>
        </p:spPr>
        <p:txBody>
          <a:bodyPr>
            <a:normAutofit/>
          </a:bodyPr>
          <a:lstStyle/>
          <a:p>
            <a:r>
              <a:rPr lang="pt-BR" dirty="0"/>
              <a:t>Estruturas do computador</a:t>
            </a:r>
          </a:p>
        </p:txBody>
      </p:sp>
      <p:sp>
        <p:nvSpPr>
          <p:cNvPr id="3" name="Subtítulo 2">
            <a:extLst>
              <a:ext uri="{FF2B5EF4-FFF2-40B4-BE49-F238E27FC236}">
                <a16:creationId xmlns:a16="http://schemas.microsoft.com/office/drawing/2014/main" id="{583E8112-F045-9C46-687D-D36D633C52F0}"/>
              </a:ext>
            </a:extLst>
          </p:cNvPr>
          <p:cNvSpPr>
            <a:spLocks noGrp="1"/>
          </p:cNvSpPr>
          <p:nvPr>
            <p:ph type="subTitle" idx="1"/>
          </p:nvPr>
        </p:nvSpPr>
        <p:spPr>
          <a:xfrm>
            <a:off x="1751012" y="2704289"/>
            <a:ext cx="8676222" cy="3086911"/>
          </a:xfrm>
        </p:spPr>
        <p:txBody>
          <a:bodyPr>
            <a:normAutofit lnSpcReduction="10000"/>
          </a:bodyPr>
          <a:lstStyle/>
          <a:p>
            <a:pPr>
              <a:lnSpc>
                <a:spcPct val="90000"/>
              </a:lnSpc>
            </a:pPr>
            <a:r>
              <a:rPr lang="pt-BR" sz="1800" b="1" dirty="0">
                <a:solidFill>
                  <a:schemeClr val="tx1"/>
                </a:solidFill>
              </a:rPr>
              <a:t> </a:t>
            </a:r>
            <a:r>
              <a:rPr lang="pt-BR" sz="2400" b="1" dirty="0">
                <a:solidFill>
                  <a:schemeClr val="tx1"/>
                </a:solidFill>
                <a:latin typeface="Times New Roman" panose="02020603050405020304" pitchFamily="18" charset="0"/>
                <a:cs typeface="Times New Roman" panose="02020603050405020304" pitchFamily="18" charset="0"/>
              </a:rPr>
              <a:t>Equipe – mesa 09</a:t>
            </a:r>
          </a:p>
          <a:p>
            <a:pPr>
              <a:lnSpc>
                <a:spcPct val="90000"/>
              </a:lnSpc>
            </a:pPr>
            <a:endParaRPr lang="pt-BR" sz="2400" b="1" dirty="0">
              <a:solidFill>
                <a:schemeClr val="tx1"/>
              </a:solidFill>
              <a:latin typeface="Times New Roman" panose="02020603050405020304" pitchFamily="18" charset="0"/>
              <a:cs typeface="Times New Roman" panose="02020603050405020304" pitchFamily="18" charset="0"/>
            </a:endParaRPr>
          </a:p>
          <a:p>
            <a:pPr marL="342900" indent="-342900" algn="r">
              <a:lnSpc>
                <a:spcPct val="90000"/>
              </a:lnSpc>
              <a:buFont typeface="Arial" panose="020B0604020202020204" pitchFamily="34" charset="0"/>
              <a:buChar char="•"/>
            </a:pPr>
            <a:r>
              <a:rPr lang="pt-BR" sz="2400" b="1" dirty="0">
                <a:solidFill>
                  <a:schemeClr val="tx1"/>
                </a:solidFill>
                <a:latin typeface="Times New Roman" panose="02020603050405020304" pitchFamily="18" charset="0"/>
                <a:cs typeface="Times New Roman" panose="02020603050405020304" pitchFamily="18" charset="0"/>
              </a:rPr>
              <a:t>Alisson Luigi</a:t>
            </a:r>
          </a:p>
          <a:p>
            <a:pPr marL="342900" indent="-342900" algn="r">
              <a:lnSpc>
                <a:spcPct val="90000"/>
              </a:lnSpc>
              <a:buFont typeface="Arial" panose="020B0604020202020204" pitchFamily="34" charset="0"/>
              <a:buChar char="•"/>
            </a:pPr>
            <a:r>
              <a:rPr lang="pt-BR" sz="2400" b="1" dirty="0">
                <a:solidFill>
                  <a:schemeClr val="tx1"/>
                </a:solidFill>
                <a:latin typeface="Times New Roman" panose="02020603050405020304" pitchFamily="18" charset="0"/>
                <a:cs typeface="Times New Roman" panose="02020603050405020304" pitchFamily="18" charset="0"/>
              </a:rPr>
              <a:t>Deborah borges</a:t>
            </a:r>
          </a:p>
          <a:p>
            <a:pPr marL="342900" indent="-342900" algn="r">
              <a:lnSpc>
                <a:spcPct val="90000"/>
              </a:lnSpc>
              <a:buFont typeface="Arial" panose="020B0604020202020204" pitchFamily="34" charset="0"/>
              <a:buChar char="•"/>
            </a:pPr>
            <a:r>
              <a:rPr lang="pt-BR" sz="2400" b="1" dirty="0">
                <a:solidFill>
                  <a:schemeClr val="tx1"/>
                </a:solidFill>
                <a:latin typeface="Times New Roman" panose="02020603050405020304" pitchFamily="18" charset="0"/>
                <a:cs typeface="Times New Roman" panose="02020603050405020304" pitchFamily="18" charset="0"/>
              </a:rPr>
              <a:t>Juliett Garcia</a:t>
            </a:r>
          </a:p>
          <a:p>
            <a:pPr marL="342900" indent="-342900" algn="r">
              <a:lnSpc>
                <a:spcPct val="90000"/>
              </a:lnSpc>
              <a:buFont typeface="Arial" panose="020B0604020202020204" pitchFamily="34" charset="0"/>
              <a:buChar char="•"/>
            </a:pPr>
            <a:r>
              <a:rPr lang="pt-BR" sz="2400" b="1" dirty="0">
                <a:solidFill>
                  <a:schemeClr val="tx1"/>
                </a:solidFill>
                <a:latin typeface="Times New Roman" panose="02020603050405020304" pitchFamily="18" charset="0"/>
                <a:cs typeface="Times New Roman" panose="02020603050405020304" pitchFamily="18" charset="0"/>
              </a:rPr>
              <a:t>Luis Gustavo Braga</a:t>
            </a:r>
          </a:p>
          <a:p>
            <a:pPr marL="342900" indent="-342900" algn="r">
              <a:lnSpc>
                <a:spcPct val="90000"/>
              </a:lnSpc>
              <a:buFont typeface="Arial" panose="020B0604020202020204" pitchFamily="34" charset="0"/>
              <a:buChar char="•"/>
            </a:pPr>
            <a:r>
              <a:rPr lang="pt-BR" sz="2400" b="1" dirty="0">
                <a:solidFill>
                  <a:schemeClr val="tx1"/>
                </a:solidFill>
                <a:latin typeface="Times New Roman" panose="02020603050405020304" pitchFamily="18" charset="0"/>
                <a:cs typeface="Times New Roman" panose="02020603050405020304" pitchFamily="18" charset="0"/>
              </a:rPr>
              <a:t>Marcelo Ferreira  </a:t>
            </a:r>
          </a:p>
        </p:txBody>
      </p:sp>
    </p:spTree>
    <p:extLst>
      <p:ext uri="{BB962C8B-B14F-4D97-AF65-F5344CB8AC3E}">
        <p14:creationId xmlns:p14="http://schemas.microsoft.com/office/powerpoint/2010/main" val="121373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3" y="0"/>
            <a:ext cx="9905998" cy="1478570"/>
          </a:xfrm>
        </p:spPr>
        <p:txBody>
          <a:bodyPr/>
          <a:lstStyle/>
          <a:p>
            <a:r>
              <a:rPr lang="pt-BR" dirty="0"/>
              <a:t>Componentes internos – DISPOSITIVOS DE ARMAZENAMENTO</a:t>
            </a:r>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3" y="1928816"/>
            <a:ext cx="9905999" cy="4513277"/>
          </a:xfrm>
        </p:spPr>
        <p:txBody>
          <a:bodyPr>
            <a:normAutofit/>
          </a:bodyPr>
          <a:lstStyle/>
          <a:p>
            <a:pPr algn="just" fontAlgn="base"/>
            <a:r>
              <a:rPr lang="pt-BR" b="1" dirty="0"/>
              <a:t>O SSD (</a:t>
            </a:r>
            <a:r>
              <a:rPr lang="pt-BR" b="1" i="1" dirty="0"/>
              <a:t>Solid State Drive </a:t>
            </a:r>
            <a:r>
              <a:rPr lang="pt-BR" b="1" dirty="0"/>
              <a:t>ou unidade em estado sólido) é um componente de hardware que substitui o antigo HD por ser muito mais rápido, uma vez que não é mais necessário mover cabeças para lá e para cá, muito menos deixar um disco girando a uma velocidade altíssima, sendo capaz de acessar dados em uma fração de segundo e tornar seu computador mais ágil para abrir programas e executar tarefas.</a:t>
            </a:r>
          </a:p>
          <a:p>
            <a:pPr algn="just" fontAlgn="base"/>
            <a:r>
              <a:rPr lang="pt-BR" b="1" dirty="0"/>
              <a:t>Também temos o CD-ROM ou DVD-ROM. Estas unidades podem ser só leitoras ou ter capacidade para gravar informação no formato correspondente. Esses dispositivos fizeram que as disquetes ficassem em desuso, uma vez que este dispositivo de armazenamento oferece uma capacidade bastante limitada.</a:t>
            </a:r>
          </a:p>
          <a:p>
            <a:pPr algn="just" fontAlgn="base"/>
            <a:r>
              <a:rPr lang="pt-BR" b="1" dirty="0"/>
              <a:t>Entre os dispositivos de armazenamento que mais cresceram nos últimos anos, destacam-se os leitores de cartão de memória, que fazem parte dos computadores através da porta USB ou de uma placa. </a:t>
            </a:r>
          </a:p>
          <a:p>
            <a:pPr algn="just"/>
            <a:endParaRPr lang="pt-BR" dirty="0"/>
          </a:p>
          <a:p>
            <a:pPr algn="just"/>
            <a:endParaRPr lang="pt-BR" dirty="0"/>
          </a:p>
        </p:txBody>
      </p:sp>
    </p:spTree>
    <p:extLst>
      <p:ext uri="{BB962C8B-B14F-4D97-AF65-F5344CB8AC3E}">
        <p14:creationId xmlns:p14="http://schemas.microsoft.com/office/powerpoint/2010/main" val="119873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6B2E24-A153-3896-D937-E24ED9655AC9}"/>
              </a:ext>
            </a:extLst>
          </p:cNvPr>
          <p:cNvSpPr>
            <a:spLocks noGrp="1"/>
          </p:cNvSpPr>
          <p:nvPr>
            <p:ph type="title"/>
          </p:nvPr>
        </p:nvSpPr>
        <p:spPr>
          <a:xfrm>
            <a:off x="1141413" y="0"/>
            <a:ext cx="9905998" cy="1905000"/>
          </a:xfrm>
        </p:spPr>
        <p:txBody>
          <a:bodyPr/>
          <a:lstStyle/>
          <a:p>
            <a:r>
              <a:rPr lang="pt-BR" dirty="0"/>
              <a:t>Componentes EXTERNOS</a:t>
            </a:r>
          </a:p>
        </p:txBody>
      </p:sp>
      <p:sp>
        <p:nvSpPr>
          <p:cNvPr id="3" name="Espaço Reservado para Conteúdo 2">
            <a:extLst>
              <a:ext uri="{FF2B5EF4-FFF2-40B4-BE49-F238E27FC236}">
                <a16:creationId xmlns:a16="http://schemas.microsoft.com/office/drawing/2014/main" id="{2570C121-C14E-2936-2367-32469AA58E11}"/>
              </a:ext>
            </a:extLst>
          </p:cNvPr>
          <p:cNvSpPr>
            <a:spLocks noGrp="1"/>
          </p:cNvSpPr>
          <p:nvPr>
            <p:ph idx="1"/>
          </p:nvPr>
        </p:nvSpPr>
        <p:spPr>
          <a:xfrm>
            <a:off x="1141412" y="1473513"/>
            <a:ext cx="9905999" cy="1838248"/>
          </a:xfrm>
        </p:spPr>
        <p:txBody>
          <a:bodyPr/>
          <a:lstStyle/>
          <a:p>
            <a:r>
              <a:rPr lang="pt-BR" b="1" dirty="0"/>
              <a:t>Dispositivos de Entrada:</a:t>
            </a:r>
          </a:p>
          <a:p>
            <a:pPr algn="just"/>
            <a:r>
              <a:rPr lang="pt-BR" b="1" dirty="0"/>
              <a:t>Os dispositivos de entrada permitem a comunicação no sentido do utilizador para o computador. Permitem a introdução de dados ao computador</a:t>
            </a:r>
            <a:r>
              <a:rPr lang="pt-BR" dirty="0"/>
              <a:t>.</a:t>
            </a:r>
          </a:p>
        </p:txBody>
      </p:sp>
      <p:pic>
        <p:nvPicPr>
          <p:cNvPr id="4" name="Imagem 3">
            <a:extLst>
              <a:ext uri="{FF2B5EF4-FFF2-40B4-BE49-F238E27FC236}">
                <a16:creationId xmlns:a16="http://schemas.microsoft.com/office/drawing/2014/main" id="{58EE0792-03C3-B337-F0C4-5EBE05CF5FC1}"/>
              </a:ext>
            </a:extLst>
          </p:cNvPr>
          <p:cNvPicPr>
            <a:picLocks noChangeAspect="1"/>
          </p:cNvPicPr>
          <p:nvPr/>
        </p:nvPicPr>
        <p:blipFill>
          <a:blip r:embed="rId2"/>
          <a:stretch>
            <a:fillRect/>
          </a:stretch>
        </p:blipFill>
        <p:spPr>
          <a:xfrm>
            <a:off x="1639931" y="3637400"/>
            <a:ext cx="2381250" cy="2381250"/>
          </a:xfrm>
          <a:prstGeom prst="rect">
            <a:avLst/>
          </a:prstGeom>
        </p:spPr>
      </p:pic>
      <p:pic>
        <p:nvPicPr>
          <p:cNvPr id="5" name="Imagem 4">
            <a:extLst>
              <a:ext uri="{FF2B5EF4-FFF2-40B4-BE49-F238E27FC236}">
                <a16:creationId xmlns:a16="http://schemas.microsoft.com/office/drawing/2014/main" id="{5294A141-BA18-258F-C100-2FB4A08F6DD4}"/>
              </a:ext>
            </a:extLst>
          </p:cNvPr>
          <p:cNvPicPr>
            <a:picLocks noChangeAspect="1"/>
          </p:cNvPicPr>
          <p:nvPr/>
        </p:nvPicPr>
        <p:blipFill>
          <a:blip r:embed="rId3"/>
          <a:stretch>
            <a:fillRect/>
          </a:stretch>
        </p:blipFill>
        <p:spPr>
          <a:xfrm>
            <a:off x="4765687" y="3637400"/>
            <a:ext cx="2381250" cy="2381250"/>
          </a:xfrm>
          <a:prstGeom prst="rect">
            <a:avLst/>
          </a:prstGeom>
        </p:spPr>
      </p:pic>
      <p:pic>
        <p:nvPicPr>
          <p:cNvPr id="6" name="Imagem 5">
            <a:extLst>
              <a:ext uri="{FF2B5EF4-FFF2-40B4-BE49-F238E27FC236}">
                <a16:creationId xmlns:a16="http://schemas.microsoft.com/office/drawing/2014/main" id="{B66A225F-9F49-4164-30FA-8912038C6A06}"/>
              </a:ext>
            </a:extLst>
          </p:cNvPr>
          <p:cNvPicPr>
            <a:picLocks noChangeAspect="1"/>
          </p:cNvPicPr>
          <p:nvPr/>
        </p:nvPicPr>
        <p:blipFill>
          <a:blip r:embed="rId4"/>
          <a:stretch>
            <a:fillRect/>
          </a:stretch>
        </p:blipFill>
        <p:spPr>
          <a:xfrm>
            <a:off x="7760812" y="3637400"/>
            <a:ext cx="2381249" cy="2381249"/>
          </a:xfrm>
          <a:prstGeom prst="rect">
            <a:avLst/>
          </a:prstGeom>
        </p:spPr>
      </p:pic>
      <p:sp>
        <p:nvSpPr>
          <p:cNvPr id="7" name="Espaço Reservado para Conteúdo 2">
            <a:extLst>
              <a:ext uri="{FF2B5EF4-FFF2-40B4-BE49-F238E27FC236}">
                <a16:creationId xmlns:a16="http://schemas.microsoft.com/office/drawing/2014/main" id="{9126DB78-D08F-555F-DE38-CD2B9CF5C908}"/>
              </a:ext>
            </a:extLst>
          </p:cNvPr>
          <p:cNvSpPr txBox="1">
            <a:spLocks/>
          </p:cNvSpPr>
          <p:nvPr/>
        </p:nvSpPr>
        <p:spPr>
          <a:xfrm>
            <a:off x="1141413" y="1717439"/>
            <a:ext cx="9905999" cy="159432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pt-BR" dirty="0"/>
          </a:p>
        </p:txBody>
      </p:sp>
    </p:spTree>
    <p:extLst>
      <p:ext uri="{BB962C8B-B14F-4D97-AF65-F5344CB8AC3E}">
        <p14:creationId xmlns:p14="http://schemas.microsoft.com/office/powerpoint/2010/main" val="96975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6B2E24-A153-3896-D937-E24ED9655AC9}"/>
              </a:ext>
            </a:extLst>
          </p:cNvPr>
          <p:cNvSpPr>
            <a:spLocks noGrp="1"/>
          </p:cNvSpPr>
          <p:nvPr>
            <p:ph type="title"/>
          </p:nvPr>
        </p:nvSpPr>
        <p:spPr>
          <a:xfrm>
            <a:off x="1141412" y="0"/>
            <a:ext cx="9905998" cy="1905000"/>
          </a:xfrm>
        </p:spPr>
        <p:txBody>
          <a:bodyPr/>
          <a:lstStyle/>
          <a:p>
            <a:r>
              <a:rPr lang="pt-BR" dirty="0"/>
              <a:t>Componentes EXTERNOS</a:t>
            </a:r>
          </a:p>
        </p:txBody>
      </p:sp>
      <p:sp>
        <p:nvSpPr>
          <p:cNvPr id="3" name="Espaço Reservado para Conteúdo 2">
            <a:extLst>
              <a:ext uri="{FF2B5EF4-FFF2-40B4-BE49-F238E27FC236}">
                <a16:creationId xmlns:a16="http://schemas.microsoft.com/office/drawing/2014/main" id="{2570C121-C14E-2936-2367-32469AA58E11}"/>
              </a:ext>
            </a:extLst>
          </p:cNvPr>
          <p:cNvSpPr>
            <a:spLocks noGrp="1"/>
          </p:cNvSpPr>
          <p:nvPr>
            <p:ph idx="1"/>
          </p:nvPr>
        </p:nvSpPr>
        <p:spPr>
          <a:xfrm>
            <a:off x="1141411" y="1568348"/>
            <a:ext cx="9905999" cy="1594322"/>
          </a:xfrm>
        </p:spPr>
        <p:txBody>
          <a:bodyPr/>
          <a:lstStyle/>
          <a:p>
            <a:r>
              <a:rPr lang="pt-BR" b="1" dirty="0"/>
              <a:t>Dispositivos de Saída:</a:t>
            </a:r>
          </a:p>
          <a:p>
            <a:pPr algn="just"/>
            <a:r>
              <a:rPr lang="pt-BR" b="1" dirty="0"/>
              <a:t>Os dispositivos de saída permitem a comunicação no sentido do computador para o utilizador. Permite extrair dados do computador.</a:t>
            </a:r>
          </a:p>
        </p:txBody>
      </p:sp>
      <p:pic>
        <p:nvPicPr>
          <p:cNvPr id="9" name="Imagem 8">
            <a:extLst>
              <a:ext uri="{FF2B5EF4-FFF2-40B4-BE49-F238E27FC236}">
                <a16:creationId xmlns:a16="http://schemas.microsoft.com/office/drawing/2014/main" id="{9FC94D1B-81C6-BBD4-30C5-AFD4B541AF41}"/>
              </a:ext>
            </a:extLst>
          </p:cNvPr>
          <p:cNvPicPr>
            <a:picLocks noChangeAspect="1"/>
          </p:cNvPicPr>
          <p:nvPr/>
        </p:nvPicPr>
        <p:blipFill>
          <a:blip r:embed="rId2"/>
          <a:stretch>
            <a:fillRect/>
          </a:stretch>
        </p:blipFill>
        <p:spPr>
          <a:xfrm>
            <a:off x="6273854" y="3834391"/>
            <a:ext cx="3523408" cy="2098290"/>
          </a:xfrm>
          <a:prstGeom prst="rect">
            <a:avLst/>
          </a:prstGeom>
        </p:spPr>
      </p:pic>
      <p:pic>
        <p:nvPicPr>
          <p:cNvPr id="10" name="Imagem 9">
            <a:extLst>
              <a:ext uri="{FF2B5EF4-FFF2-40B4-BE49-F238E27FC236}">
                <a16:creationId xmlns:a16="http://schemas.microsoft.com/office/drawing/2014/main" id="{AD112F95-D23E-810E-B91D-69BE47D26C49}"/>
              </a:ext>
            </a:extLst>
          </p:cNvPr>
          <p:cNvPicPr>
            <a:picLocks noChangeAspect="1"/>
          </p:cNvPicPr>
          <p:nvPr/>
        </p:nvPicPr>
        <p:blipFill>
          <a:blip r:embed="rId3"/>
          <a:stretch>
            <a:fillRect/>
          </a:stretch>
        </p:blipFill>
        <p:spPr>
          <a:xfrm>
            <a:off x="2522338" y="3577491"/>
            <a:ext cx="2612089" cy="2612089"/>
          </a:xfrm>
          <a:prstGeom prst="rect">
            <a:avLst/>
          </a:prstGeom>
        </p:spPr>
      </p:pic>
    </p:spTree>
    <p:extLst>
      <p:ext uri="{BB962C8B-B14F-4D97-AF65-F5344CB8AC3E}">
        <p14:creationId xmlns:p14="http://schemas.microsoft.com/office/powerpoint/2010/main" val="71445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6B2E24-A153-3896-D937-E24ED9655AC9}"/>
              </a:ext>
            </a:extLst>
          </p:cNvPr>
          <p:cNvSpPr>
            <a:spLocks noGrp="1"/>
          </p:cNvSpPr>
          <p:nvPr>
            <p:ph type="title"/>
          </p:nvPr>
        </p:nvSpPr>
        <p:spPr>
          <a:xfrm>
            <a:off x="1141413" y="0"/>
            <a:ext cx="9905998" cy="1905000"/>
          </a:xfrm>
        </p:spPr>
        <p:txBody>
          <a:bodyPr/>
          <a:lstStyle/>
          <a:p>
            <a:r>
              <a:rPr lang="pt-BR" dirty="0"/>
              <a:t>Componentes EXTERNOS</a:t>
            </a:r>
          </a:p>
        </p:txBody>
      </p:sp>
      <p:sp>
        <p:nvSpPr>
          <p:cNvPr id="3" name="Espaço Reservado para Conteúdo 2">
            <a:extLst>
              <a:ext uri="{FF2B5EF4-FFF2-40B4-BE49-F238E27FC236}">
                <a16:creationId xmlns:a16="http://schemas.microsoft.com/office/drawing/2014/main" id="{2570C121-C14E-2936-2367-32469AA58E11}"/>
              </a:ext>
            </a:extLst>
          </p:cNvPr>
          <p:cNvSpPr>
            <a:spLocks noGrp="1"/>
          </p:cNvSpPr>
          <p:nvPr>
            <p:ph idx="1"/>
          </p:nvPr>
        </p:nvSpPr>
        <p:spPr>
          <a:xfrm>
            <a:off x="1141413" y="245615"/>
            <a:ext cx="9905999" cy="4105014"/>
          </a:xfrm>
        </p:spPr>
        <p:txBody>
          <a:bodyPr/>
          <a:lstStyle/>
          <a:p>
            <a:r>
              <a:rPr lang="pt-BR" b="1" dirty="0"/>
              <a:t>Dispositivos Mistos:</a:t>
            </a:r>
          </a:p>
          <a:p>
            <a:pPr algn="just"/>
            <a:r>
              <a:rPr lang="pt-BR" b="1" dirty="0"/>
              <a:t>Os dispositivos mistos permitem a comunicação em ambos os sentidos do computador. Exercem as mesmas funções dos de entrada e saída.</a:t>
            </a:r>
          </a:p>
        </p:txBody>
      </p:sp>
      <p:pic>
        <p:nvPicPr>
          <p:cNvPr id="4" name="Imagem 3">
            <a:extLst>
              <a:ext uri="{FF2B5EF4-FFF2-40B4-BE49-F238E27FC236}">
                <a16:creationId xmlns:a16="http://schemas.microsoft.com/office/drawing/2014/main" id="{AC5495B9-16C2-B317-4704-B560D84CD798}"/>
              </a:ext>
            </a:extLst>
          </p:cNvPr>
          <p:cNvPicPr>
            <a:picLocks noChangeAspect="1"/>
          </p:cNvPicPr>
          <p:nvPr/>
        </p:nvPicPr>
        <p:blipFill rotWithShape="1">
          <a:blip r:embed="rId2"/>
          <a:srcRect l="-397" t="519" r="-397" b="13116"/>
          <a:stretch/>
        </p:blipFill>
        <p:spPr>
          <a:xfrm>
            <a:off x="2555033" y="3816588"/>
            <a:ext cx="2939143" cy="2052000"/>
          </a:xfrm>
          <a:prstGeom prst="rect">
            <a:avLst/>
          </a:prstGeom>
        </p:spPr>
      </p:pic>
      <p:pic>
        <p:nvPicPr>
          <p:cNvPr id="5" name="Imagem 4">
            <a:extLst>
              <a:ext uri="{FF2B5EF4-FFF2-40B4-BE49-F238E27FC236}">
                <a16:creationId xmlns:a16="http://schemas.microsoft.com/office/drawing/2014/main" id="{9F616864-1EA9-019C-F632-BC8C3434A8D8}"/>
              </a:ext>
            </a:extLst>
          </p:cNvPr>
          <p:cNvPicPr>
            <a:picLocks noChangeAspect="1"/>
          </p:cNvPicPr>
          <p:nvPr/>
        </p:nvPicPr>
        <p:blipFill>
          <a:blip r:embed="rId3"/>
          <a:stretch>
            <a:fillRect/>
          </a:stretch>
        </p:blipFill>
        <p:spPr>
          <a:xfrm>
            <a:off x="7285653" y="3666931"/>
            <a:ext cx="2351314" cy="2351314"/>
          </a:xfrm>
          <a:prstGeom prst="rect">
            <a:avLst/>
          </a:prstGeom>
        </p:spPr>
      </p:pic>
    </p:spTree>
    <p:extLst>
      <p:ext uri="{BB962C8B-B14F-4D97-AF65-F5344CB8AC3E}">
        <p14:creationId xmlns:p14="http://schemas.microsoft.com/office/powerpoint/2010/main" val="33418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1397E-78EE-4EF3-B674-76FDC5413239}"/>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3F2CC043-C180-3B05-C532-B9C15D644BF0}"/>
              </a:ext>
            </a:extLst>
          </p:cNvPr>
          <p:cNvSpPr>
            <a:spLocks noGrp="1"/>
          </p:cNvSpPr>
          <p:nvPr>
            <p:ph idx="1"/>
          </p:nvPr>
        </p:nvSpPr>
        <p:spPr>
          <a:xfrm>
            <a:off x="1141413" y="1370859"/>
            <a:ext cx="9905998" cy="3124201"/>
          </a:xfrm>
        </p:spPr>
        <p:txBody>
          <a:bodyPr>
            <a:normAutofit/>
          </a:bodyPr>
          <a:lstStyle/>
          <a:p>
            <a:pPr algn="just"/>
            <a:endParaRPr lang="pt-BR" sz="2400" b="1" dirty="0"/>
          </a:p>
          <a:p>
            <a:pPr algn="just"/>
            <a:r>
              <a:rPr lang="pt-BR" sz="2400" b="1" dirty="0"/>
              <a:t>É extremamente importante que tenhamos o conhecimento da estrutura de um computador, pois além de entendermos seu funcionamento, conseguimos identificar qual dos seus componentes faz cada tarefa e facilita na manutenção, melhoria e na forma como usufruímos da máquina.</a:t>
            </a:r>
          </a:p>
        </p:txBody>
      </p:sp>
    </p:spTree>
    <p:extLst>
      <p:ext uri="{BB962C8B-B14F-4D97-AF65-F5344CB8AC3E}">
        <p14:creationId xmlns:p14="http://schemas.microsoft.com/office/powerpoint/2010/main" val="409868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B542C-678B-7E9B-934C-8E1F9AD60160}"/>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3894153C-2046-E756-1B4B-70FAAAA0C04F}"/>
              </a:ext>
            </a:extLst>
          </p:cNvPr>
          <p:cNvSpPr>
            <a:spLocks noGrp="1"/>
          </p:cNvSpPr>
          <p:nvPr>
            <p:ph idx="1"/>
          </p:nvPr>
        </p:nvSpPr>
        <p:spPr>
          <a:xfrm>
            <a:off x="1141413" y="1406370"/>
            <a:ext cx="9905998" cy="3124201"/>
          </a:xfrm>
        </p:spPr>
        <p:txBody>
          <a:bodyPr>
            <a:normAutofit/>
          </a:bodyPr>
          <a:lstStyle/>
          <a:p>
            <a:r>
              <a:rPr lang="pt-BR" sz="2000" dirty="0"/>
              <a:t>BARBOSA, Luiz S. de Oliveira. </a:t>
            </a:r>
            <a:r>
              <a:rPr lang="pt-BR" sz="2000" b="1" dirty="0"/>
              <a:t>ARQUITETURA E ORGANIZAÇÃO DE COMPUTADORES</a:t>
            </a:r>
            <a:r>
              <a:rPr lang="pt-BR" sz="2000" dirty="0"/>
              <a:t>. Educapes, 2020. Disponível em: &lt;https://educapes.capes.gov.br/bitstream/capes/206151/2/apostila%20de%20AOC_Luiz%20S%C3%A9rgio.pdf&gt;. Acesso em: 28 de agosto de 2022.</a:t>
            </a:r>
          </a:p>
        </p:txBody>
      </p:sp>
    </p:spTree>
    <p:extLst>
      <p:ext uri="{BB962C8B-B14F-4D97-AF65-F5344CB8AC3E}">
        <p14:creationId xmlns:p14="http://schemas.microsoft.com/office/powerpoint/2010/main" val="219019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13956C7-6966-CDDA-43C3-E57159DE6425}"/>
              </a:ext>
            </a:extLst>
          </p:cNvPr>
          <p:cNvSpPr>
            <a:spLocks noGrp="1"/>
          </p:cNvSpPr>
          <p:nvPr>
            <p:ph type="title"/>
          </p:nvPr>
        </p:nvSpPr>
        <p:spPr>
          <a:xfrm>
            <a:off x="1143001" y="2329872"/>
            <a:ext cx="9905998" cy="1478570"/>
          </a:xfrm>
        </p:spPr>
        <p:txBody>
          <a:bodyPr>
            <a:normAutofit/>
          </a:bodyPr>
          <a:lstStyle/>
          <a:p>
            <a:pPr algn="ctr"/>
            <a:r>
              <a:rPr lang="pt-BR" sz="4800" dirty="0"/>
              <a:t>OBRIGADO PELA ATENÇÃO</a:t>
            </a:r>
          </a:p>
        </p:txBody>
      </p:sp>
    </p:spTree>
    <p:extLst>
      <p:ext uri="{BB962C8B-B14F-4D97-AF65-F5344CB8AC3E}">
        <p14:creationId xmlns:p14="http://schemas.microsoft.com/office/powerpoint/2010/main" val="41581759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677BE-5C70-0F73-C933-3B1C0C1D0234}"/>
              </a:ext>
            </a:extLst>
          </p:cNvPr>
          <p:cNvSpPr>
            <a:spLocks noGrp="1"/>
          </p:cNvSpPr>
          <p:nvPr>
            <p:ph type="title"/>
          </p:nvPr>
        </p:nvSpPr>
        <p:spPr>
          <a:xfrm>
            <a:off x="974179" y="714375"/>
            <a:ext cx="3332955" cy="5076826"/>
          </a:xfrm>
        </p:spPr>
        <p:txBody>
          <a:bodyPr anchor="ctr">
            <a:normAutofit/>
          </a:bodyPr>
          <a:lstStyle/>
          <a:p>
            <a:r>
              <a:rPr lang="pt-BR" sz="4000"/>
              <a:t>sumário</a:t>
            </a:r>
          </a:p>
        </p:txBody>
      </p:sp>
      <p:sp>
        <p:nvSpPr>
          <p:cNvPr id="3" name="Espaço Reservado para Conteúdo 2">
            <a:extLst>
              <a:ext uri="{FF2B5EF4-FFF2-40B4-BE49-F238E27FC236}">
                <a16:creationId xmlns:a16="http://schemas.microsoft.com/office/drawing/2014/main" id="{919C7FCD-1122-B476-958E-35977CCA4CAE}"/>
              </a:ext>
            </a:extLst>
          </p:cNvPr>
          <p:cNvSpPr>
            <a:spLocks noGrp="1"/>
          </p:cNvSpPr>
          <p:nvPr>
            <p:ph idx="1"/>
          </p:nvPr>
        </p:nvSpPr>
        <p:spPr>
          <a:xfrm>
            <a:off x="4973046" y="714375"/>
            <a:ext cx="6253751" cy="5076825"/>
          </a:xfrm>
        </p:spPr>
        <p:txBody>
          <a:bodyPr>
            <a:normAutofit/>
          </a:bodyPr>
          <a:lstStyle/>
          <a:p>
            <a:r>
              <a:rPr lang="pt-BR" sz="3200" dirty="0">
                <a:solidFill>
                  <a:schemeClr val="tx1"/>
                </a:solidFill>
              </a:rPr>
              <a:t>1. Introdução</a:t>
            </a:r>
          </a:p>
          <a:p>
            <a:r>
              <a:rPr lang="pt-BR" sz="3200" dirty="0">
                <a:solidFill>
                  <a:schemeClr val="tx1"/>
                </a:solidFill>
              </a:rPr>
              <a:t>2. Componentes Internos</a:t>
            </a:r>
          </a:p>
          <a:p>
            <a:r>
              <a:rPr lang="pt-BR" sz="3200" dirty="0">
                <a:solidFill>
                  <a:schemeClr val="tx1"/>
                </a:solidFill>
              </a:rPr>
              <a:t>3. Componentes Externos</a:t>
            </a:r>
          </a:p>
          <a:p>
            <a:r>
              <a:rPr lang="pt-BR" sz="3200" dirty="0">
                <a:solidFill>
                  <a:schemeClr val="tx1"/>
                </a:solidFill>
              </a:rPr>
              <a:t>4. Conclusão</a:t>
            </a:r>
          </a:p>
          <a:p>
            <a:pPr marL="0" indent="0">
              <a:buNone/>
            </a:pPr>
            <a:endParaRPr lang="pt-BR" dirty="0">
              <a:solidFill>
                <a:schemeClr val="tx1"/>
              </a:solidFill>
            </a:endParaRPr>
          </a:p>
          <a:p>
            <a:endParaRPr lang="pt-BR" dirty="0">
              <a:solidFill>
                <a:schemeClr val="tx1"/>
              </a:solidFill>
            </a:endParaRPr>
          </a:p>
        </p:txBody>
      </p:sp>
    </p:spTree>
    <p:extLst>
      <p:ext uri="{BB962C8B-B14F-4D97-AF65-F5344CB8AC3E}">
        <p14:creationId xmlns:p14="http://schemas.microsoft.com/office/powerpoint/2010/main" val="82848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3" y="576573"/>
            <a:ext cx="9905998" cy="1478570"/>
          </a:xfrm>
        </p:spPr>
        <p:txBody>
          <a:bodyPr/>
          <a:lstStyle/>
          <a:p>
            <a:r>
              <a:rPr lang="pt-BR"/>
              <a:t>introdução</a:t>
            </a:r>
            <a:endParaRPr lang="pt-BR" dirty="0"/>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3" y="1635853"/>
            <a:ext cx="9905999" cy="3912067"/>
          </a:xfrm>
        </p:spPr>
        <p:txBody>
          <a:bodyPr>
            <a:normAutofit lnSpcReduction="10000"/>
          </a:bodyPr>
          <a:lstStyle/>
          <a:p>
            <a:pPr algn="just"/>
            <a:endParaRPr lang="pt-BR" dirty="0"/>
          </a:p>
          <a:p>
            <a:pPr algn="just"/>
            <a:r>
              <a:rPr lang="pt-BR" b="1" dirty="0"/>
              <a:t>A estrutura de um computador pode ser dividida em duas partes, sendo a primeira parte os componentes internos, que são imprescindíveis para o funcionamento correto da máquina, compostos por CPU, Placa-Mãe, Memórias RAM e ROM. Placa de Som e Vídeo, Dispositivo de Armazenamento e GPU.</a:t>
            </a:r>
          </a:p>
          <a:p>
            <a:pPr marL="0" indent="0" algn="just">
              <a:buNone/>
            </a:pPr>
            <a:r>
              <a:rPr lang="pt-BR" b="1" dirty="0"/>
              <a:t> </a:t>
            </a:r>
          </a:p>
          <a:p>
            <a:pPr algn="just"/>
            <a:r>
              <a:rPr lang="pt-BR" b="1" dirty="0"/>
              <a:t>A segunda parte são os componentes externos, compostos pelos dispositivos de entrada, saída e dispositivos mistos, que nos permitem interagir com o computador, inserindo informações e recebendo o retorno das informações processadas pela máquina e são complementares ao funcionamento do computador já que a ausência deles não impede o funcionamento correto do dispositivo. </a:t>
            </a:r>
          </a:p>
        </p:txBody>
      </p:sp>
    </p:spTree>
    <p:extLst>
      <p:ext uri="{BB962C8B-B14F-4D97-AF65-F5344CB8AC3E}">
        <p14:creationId xmlns:p14="http://schemas.microsoft.com/office/powerpoint/2010/main" val="242666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3" y="576573"/>
            <a:ext cx="9905998" cy="1478570"/>
          </a:xfrm>
        </p:spPr>
        <p:txBody>
          <a:bodyPr/>
          <a:lstStyle/>
          <a:p>
            <a:r>
              <a:rPr lang="pt-BR" dirty="0"/>
              <a:t>Componentes internos - cpu</a:t>
            </a:r>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3" y="1840040"/>
            <a:ext cx="9905999" cy="3912067"/>
          </a:xfrm>
        </p:spPr>
        <p:txBody>
          <a:bodyPr>
            <a:normAutofit lnSpcReduction="10000"/>
          </a:bodyPr>
          <a:lstStyle/>
          <a:p>
            <a:pPr algn="just"/>
            <a:r>
              <a:rPr lang="pt-BR" b="1" dirty="0"/>
              <a:t>A unidade central de processamento ou CPU (</a:t>
            </a:r>
            <a:r>
              <a:rPr lang="pt-BR" b="1" i="1" dirty="0"/>
              <a:t>Central Processing Unit</a:t>
            </a:r>
            <a:r>
              <a:rPr lang="pt-BR" b="1" dirty="0"/>
              <a:t>), também conhecido como processador, é a parte de um sistema computacional, que realiza as instruções de um programa de computador, para executar a aritmética básica, lógica, e a entrada e saída de dados. A CPU tem papel parecido ao cérebro no computador.</a:t>
            </a:r>
          </a:p>
          <a:p>
            <a:pPr algn="just"/>
            <a:endParaRPr lang="pt-BR" dirty="0"/>
          </a:p>
          <a:p>
            <a:pPr algn="just"/>
            <a:r>
              <a:rPr lang="pt-BR" b="1" dirty="0"/>
              <a:t>O CPU é um pequeno chip capaz de processar grande parte das operações e dados que utilizamos no dia a dia. Instalado na placa mãe do computador, ele se comunica diretamente com outros componentes, sendo responsável por processar os dados recebidos, executando operações, cálculos complexos e utilizando instruções para fazer o sistema operacional e todos os programas rodarem no seu computador.</a:t>
            </a:r>
          </a:p>
        </p:txBody>
      </p:sp>
    </p:spTree>
    <p:extLst>
      <p:ext uri="{BB962C8B-B14F-4D97-AF65-F5344CB8AC3E}">
        <p14:creationId xmlns:p14="http://schemas.microsoft.com/office/powerpoint/2010/main" val="5997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3" y="576573"/>
            <a:ext cx="9905998" cy="1478570"/>
          </a:xfrm>
        </p:spPr>
        <p:txBody>
          <a:bodyPr/>
          <a:lstStyle/>
          <a:p>
            <a:r>
              <a:rPr lang="pt-BR" dirty="0"/>
              <a:t>Componentes internos - cpu</a:t>
            </a:r>
          </a:p>
        </p:txBody>
      </p:sp>
      <p:pic>
        <p:nvPicPr>
          <p:cNvPr id="4" name="Imagem 3">
            <a:extLst>
              <a:ext uri="{FF2B5EF4-FFF2-40B4-BE49-F238E27FC236}">
                <a16:creationId xmlns:a16="http://schemas.microsoft.com/office/drawing/2014/main" id="{63DBEC9D-4EF4-0A09-32BA-E19E29858F1B}"/>
              </a:ext>
            </a:extLst>
          </p:cNvPr>
          <p:cNvPicPr>
            <a:picLocks noChangeAspect="1"/>
          </p:cNvPicPr>
          <p:nvPr/>
        </p:nvPicPr>
        <p:blipFill>
          <a:blip r:embed="rId2"/>
          <a:stretch>
            <a:fillRect/>
          </a:stretch>
        </p:blipFill>
        <p:spPr>
          <a:xfrm>
            <a:off x="3285800" y="2055143"/>
            <a:ext cx="5617223" cy="3797559"/>
          </a:xfrm>
          <a:prstGeom prst="rect">
            <a:avLst/>
          </a:prstGeom>
        </p:spPr>
      </p:pic>
    </p:spTree>
    <p:extLst>
      <p:ext uri="{BB962C8B-B14F-4D97-AF65-F5344CB8AC3E}">
        <p14:creationId xmlns:p14="http://schemas.microsoft.com/office/powerpoint/2010/main" val="81470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4" y="0"/>
            <a:ext cx="9905998" cy="1478570"/>
          </a:xfrm>
        </p:spPr>
        <p:txBody>
          <a:bodyPr/>
          <a:lstStyle/>
          <a:p>
            <a:r>
              <a:rPr lang="pt-BR" dirty="0"/>
              <a:t>Componentes internos – placa mãe</a:t>
            </a:r>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3" y="1138704"/>
            <a:ext cx="9905999" cy="3912067"/>
          </a:xfrm>
        </p:spPr>
        <p:txBody>
          <a:bodyPr>
            <a:normAutofit/>
          </a:bodyPr>
          <a:lstStyle/>
          <a:p>
            <a:pPr algn="just"/>
            <a:r>
              <a:rPr lang="pt-BR" sz="2000" b="1" dirty="0"/>
              <a:t>A Placa-Mãe, do inglês motherboard, também chamada </a:t>
            </a:r>
            <a:r>
              <a:rPr lang="pt-BR" sz="2000" b="1" i="1" dirty="0"/>
              <a:t>mainboard</a:t>
            </a:r>
            <a:r>
              <a:rPr lang="pt-BR" sz="2000" b="1" dirty="0"/>
              <a:t> (inglês para “placa principal”), é a principal placa do computador, responsável pela interconexão de todos os dispositivos que o compõem. Se o processador é o “cérebro” do computador, pode-se comparar a Placa-Mãe a um “sistema nervoso”.</a:t>
            </a:r>
          </a:p>
          <a:p>
            <a:pPr algn="just"/>
            <a:endParaRPr lang="pt-BR" sz="2000" b="1" dirty="0"/>
          </a:p>
          <a:p>
            <a:pPr algn="just"/>
            <a:r>
              <a:rPr lang="pt-BR" sz="2000" b="1" dirty="0"/>
              <a:t>A placa mãe é responsável por interligar absolutamente todos os componentes do seu computador. É ela quem recebe a energia e repassa na medida certa para todos os outros componentes.</a:t>
            </a:r>
          </a:p>
        </p:txBody>
      </p:sp>
      <p:pic>
        <p:nvPicPr>
          <p:cNvPr id="5" name="Imagem 4">
            <a:extLst>
              <a:ext uri="{FF2B5EF4-FFF2-40B4-BE49-F238E27FC236}">
                <a16:creationId xmlns:a16="http://schemas.microsoft.com/office/drawing/2014/main" id="{C3306413-E081-FA94-A07F-17E94187B76C}"/>
              </a:ext>
            </a:extLst>
          </p:cNvPr>
          <p:cNvPicPr>
            <a:picLocks noChangeAspect="1"/>
          </p:cNvPicPr>
          <p:nvPr/>
        </p:nvPicPr>
        <p:blipFill>
          <a:blip r:embed="rId2"/>
          <a:stretch>
            <a:fillRect/>
          </a:stretch>
        </p:blipFill>
        <p:spPr>
          <a:xfrm>
            <a:off x="4589374" y="4802858"/>
            <a:ext cx="3010075" cy="1725287"/>
          </a:xfrm>
          <a:prstGeom prst="rect">
            <a:avLst/>
          </a:prstGeom>
        </p:spPr>
      </p:pic>
    </p:spTree>
    <p:extLst>
      <p:ext uri="{BB962C8B-B14F-4D97-AF65-F5344CB8AC3E}">
        <p14:creationId xmlns:p14="http://schemas.microsoft.com/office/powerpoint/2010/main" val="258047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3" y="0"/>
            <a:ext cx="9905998" cy="1478570"/>
          </a:xfrm>
        </p:spPr>
        <p:txBody>
          <a:bodyPr/>
          <a:lstStyle/>
          <a:p>
            <a:r>
              <a:rPr lang="pt-BR" dirty="0"/>
              <a:t>Componentes internos – memória </a:t>
            </a:r>
            <a:r>
              <a:rPr lang="pt-BR" dirty="0" err="1"/>
              <a:t>ram</a:t>
            </a:r>
            <a:endParaRPr lang="pt-BR" dirty="0"/>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2" y="934920"/>
            <a:ext cx="9905999" cy="3912067"/>
          </a:xfrm>
        </p:spPr>
        <p:txBody>
          <a:bodyPr>
            <a:normAutofit/>
          </a:bodyPr>
          <a:lstStyle/>
          <a:p>
            <a:pPr algn="just"/>
            <a:r>
              <a:rPr lang="pt-BR" sz="2200" b="1" dirty="0"/>
              <a:t>Memória RAM significa memória de acesso aleatório. </a:t>
            </a:r>
          </a:p>
          <a:p>
            <a:pPr algn="just"/>
            <a:endParaRPr lang="pt-BR" sz="1800" b="1" dirty="0"/>
          </a:p>
          <a:p>
            <a:pPr algn="just"/>
            <a:r>
              <a:rPr lang="pt-BR" sz="2200" b="1" dirty="0"/>
              <a:t>É Responsável pela leitura dos conteúdos quando requeridos. Diferente da memória ROM, a memória RAM não armazena conteúdos permanentemente e perde informação quando não há alimentação elétrica.</a:t>
            </a:r>
          </a:p>
        </p:txBody>
      </p:sp>
      <p:pic>
        <p:nvPicPr>
          <p:cNvPr id="4" name="Imagem 3">
            <a:extLst>
              <a:ext uri="{FF2B5EF4-FFF2-40B4-BE49-F238E27FC236}">
                <a16:creationId xmlns:a16="http://schemas.microsoft.com/office/drawing/2014/main" id="{8C5A666D-C2D1-9FE9-3E97-BD34D50BF9A8}"/>
              </a:ext>
            </a:extLst>
          </p:cNvPr>
          <p:cNvPicPr>
            <a:picLocks noChangeAspect="1"/>
          </p:cNvPicPr>
          <p:nvPr/>
        </p:nvPicPr>
        <p:blipFill>
          <a:blip r:embed="rId2"/>
          <a:stretch>
            <a:fillRect/>
          </a:stretch>
        </p:blipFill>
        <p:spPr>
          <a:xfrm>
            <a:off x="4326277" y="4303337"/>
            <a:ext cx="3307843" cy="1978090"/>
          </a:xfrm>
          <a:prstGeom prst="rect">
            <a:avLst/>
          </a:prstGeom>
        </p:spPr>
      </p:pic>
    </p:spTree>
    <p:extLst>
      <p:ext uri="{BB962C8B-B14F-4D97-AF65-F5344CB8AC3E}">
        <p14:creationId xmlns:p14="http://schemas.microsoft.com/office/powerpoint/2010/main" val="54161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2" y="0"/>
            <a:ext cx="9905998" cy="1478570"/>
          </a:xfrm>
        </p:spPr>
        <p:txBody>
          <a:bodyPr/>
          <a:lstStyle/>
          <a:p>
            <a:r>
              <a:rPr lang="pt-BR" dirty="0"/>
              <a:t>Componentes internos – PLACA DE VÍDEO</a:t>
            </a:r>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2" y="890791"/>
            <a:ext cx="9905999" cy="3912067"/>
          </a:xfrm>
        </p:spPr>
        <p:txBody>
          <a:bodyPr>
            <a:normAutofit/>
          </a:bodyPr>
          <a:lstStyle/>
          <a:p>
            <a:pPr algn="just">
              <a:lnSpc>
                <a:spcPct val="100000"/>
              </a:lnSpc>
            </a:pPr>
            <a:r>
              <a:rPr lang="pt-BR" sz="2200" b="1" dirty="0"/>
              <a:t>A placa de vídeo é responsável pela interligação do monitor com o processador, permitindo que o computador envie a imagem que será exibida pelo monitor. </a:t>
            </a:r>
          </a:p>
          <a:p>
            <a:pPr algn="just">
              <a:lnSpc>
                <a:spcPct val="100000"/>
              </a:lnSpc>
            </a:pPr>
            <a:endParaRPr lang="pt-BR" sz="2200" b="1" dirty="0"/>
          </a:p>
          <a:p>
            <a:pPr algn="just">
              <a:lnSpc>
                <a:spcPct val="100000"/>
              </a:lnSpc>
            </a:pPr>
            <a:r>
              <a:rPr lang="pt-BR" sz="2200" b="1" dirty="0"/>
              <a:t>Através dela é possível visualizar efeitos visuais das aplicações, como cores, imagens, vídeos, jogos e projetos em 3D.</a:t>
            </a:r>
          </a:p>
        </p:txBody>
      </p:sp>
      <p:pic>
        <p:nvPicPr>
          <p:cNvPr id="5" name="Imagem 4">
            <a:extLst>
              <a:ext uri="{FF2B5EF4-FFF2-40B4-BE49-F238E27FC236}">
                <a16:creationId xmlns:a16="http://schemas.microsoft.com/office/drawing/2014/main" id="{1E566C71-913C-8B0F-2122-89A2D99DEAA7}"/>
              </a:ext>
            </a:extLst>
          </p:cNvPr>
          <p:cNvPicPr>
            <a:picLocks noChangeAspect="1"/>
          </p:cNvPicPr>
          <p:nvPr/>
        </p:nvPicPr>
        <p:blipFill>
          <a:blip r:embed="rId2"/>
          <a:stretch>
            <a:fillRect/>
          </a:stretch>
        </p:blipFill>
        <p:spPr>
          <a:xfrm>
            <a:off x="4412842" y="4354170"/>
            <a:ext cx="3014978" cy="1927257"/>
          </a:xfrm>
          <a:prstGeom prst="rect">
            <a:avLst/>
          </a:prstGeom>
        </p:spPr>
      </p:pic>
    </p:spTree>
    <p:extLst>
      <p:ext uri="{BB962C8B-B14F-4D97-AF65-F5344CB8AC3E}">
        <p14:creationId xmlns:p14="http://schemas.microsoft.com/office/powerpoint/2010/main" val="12272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38E54-A9A3-DB83-600D-0150BE506F46}"/>
              </a:ext>
            </a:extLst>
          </p:cNvPr>
          <p:cNvSpPr>
            <a:spLocks noGrp="1"/>
          </p:cNvSpPr>
          <p:nvPr>
            <p:ph type="title"/>
          </p:nvPr>
        </p:nvSpPr>
        <p:spPr>
          <a:xfrm>
            <a:off x="1141414" y="0"/>
            <a:ext cx="9905998" cy="1478570"/>
          </a:xfrm>
        </p:spPr>
        <p:txBody>
          <a:bodyPr/>
          <a:lstStyle/>
          <a:p>
            <a:r>
              <a:rPr lang="pt-BR" dirty="0"/>
              <a:t>Componentes internos – DISPOSITIVOS DE ARMAZENAMENTO</a:t>
            </a:r>
          </a:p>
        </p:txBody>
      </p:sp>
      <p:sp>
        <p:nvSpPr>
          <p:cNvPr id="3" name="Espaço Reservado para Conteúdo 2">
            <a:extLst>
              <a:ext uri="{FF2B5EF4-FFF2-40B4-BE49-F238E27FC236}">
                <a16:creationId xmlns:a16="http://schemas.microsoft.com/office/drawing/2014/main" id="{CA6B2210-5A73-C5C8-A3C7-5DC2BBEB106E}"/>
              </a:ext>
            </a:extLst>
          </p:cNvPr>
          <p:cNvSpPr>
            <a:spLocks noGrp="1"/>
          </p:cNvSpPr>
          <p:nvPr>
            <p:ph idx="1"/>
          </p:nvPr>
        </p:nvSpPr>
        <p:spPr>
          <a:xfrm>
            <a:off x="1141413" y="1635853"/>
            <a:ext cx="9905999" cy="3912067"/>
          </a:xfrm>
        </p:spPr>
        <p:txBody>
          <a:bodyPr>
            <a:normAutofit lnSpcReduction="10000"/>
          </a:bodyPr>
          <a:lstStyle/>
          <a:p>
            <a:pPr algn="just">
              <a:lnSpc>
                <a:spcPct val="110000"/>
              </a:lnSpc>
            </a:pPr>
            <a:endParaRPr lang="pt-BR" dirty="0"/>
          </a:p>
          <a:p>
            <a:pPr algn="just">
              <a:lnSpc>
                <a:spcPct val="110000"/>
              </a:lnSpc>
            </a:pPr>
            <a:r>
              <a:rPr lang="pt-BR" b="1" dirty="0"/>
              <a:t>Dispositivo de armazenamento é um dispositivo capaz de armazenar informações (dados) para posterior consulta ou uso. Por meio desses dispositivos podemos guardar conteúdos importantes que podem ser acessados em outro computador ou mesmo num aparelho móvel como celular ou tablet. </a:t>
            </a:r>
          </a:p>
          <a:p>
            <a:pPr algn="just">
              <a:lnSpc>
                <a:spcPct val="110000"/>
              </a:lnSpc>
            </a:pPr>
            <a:endParaRPr lang="pt-BR" b="1" dirty="0"/>
          </a:p>
          <a:p>
            <a:pPr algn="just">
              <a:lnSpc>
                <a:spcPct val="110000"/>
              </a:lnSpc>
            </a:pPr>
            <a:r>
              <a:rPr lang="pt-BR" b="1" dirty="0"/>
              <a:t>Temos como exemplo de dispositivo de armazenamento o disco rígido, ou HD. Este aparelho dispõe de um ou mais discos que se encontram unidos por um mesmo eixo e que giram numa estrutura metálica. Cada disco apresenta cabeças de leitura/escrita para trabalhar com informação.</a:t>
            </a:r>
          </a:p>
          <a:p>
            <a:pPr algn="just">
              <a:lnSpc>
                <a:spcPct val="110000"/>
              </a:lnSpc>
            </a:pPr>
            <a:endParaRPr lang="pt-BR" dirty="0"/>
          </a:p>
          <a:p>
            <a:pPr algn="just"/>
            <a:endParaRPr lang="pt-BR" dirty="0"/>
          </a:p>
        </p:txBody>
      </p:sp>
    </p:spTree>
    <p:extLst>
      <p:ext uri="{BB962C8B-B14F-4D97-AF65-F5344CB8AC3E}">
        <p14:creationId xmlns:p14="http://schemas.microsoft.com/office/powerpoint/2010/main" val="15642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ha">
  <a:themeElements>
    <a:clrScheme name="Malh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h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h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TM03457485[[fn=Malha]]</Template>
  <TotalTime>108</TotalTime>
  <Words>933</Words>
  <Application>Microsoft Office PowerPoint</Application>
  <PresentationFormat>Widescreen</PresentationFormat>
  <Paragraphs>59</Paragraphs>
  <Slides>16</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16</vt:i4>
      </vt:variant>
    </vt:vector>
  </HeadingPairs>
  <TitlesOfParts>
    <vt:vector size="20" baseType="lpstr">
      <vt:lpstr>Arial</vt:lpstr>
      <vt:lpstr>Century Gothic</vt:lpstr>
      <vt:lpstr>Times New Roman</vt:lpstr>
      <vt:lpstr>Malha</vt:lpstr>
      <vt:lpstr>Estruturas do computador</vt:lpstr>
      <vt:lpstr>sumário</vt:lpstr>
      <vt:lpstr>introdução</vt:lpstr>
      <vt:lpstr>Componentes internos - cpu</vt:lpstr>
      <vt:lpstr>Componentes internos - cpu</vt:lpstr>
      <vt:lpstr>Componentes internos – placa mãe</vt:lpstr>
      <vt:lpstr>Componentes internos – memória ram</vt:lpstr>
      <vt:lpstr>Componentes internos – PLACA DE VÍDEO</vt:lpstr>
      <vt:lpstr>Componentes internos – DISPOSITIVOS DE ARMAZENAMENTO</vt:lpstr>
      <vt:lpstr>Componentes internos – DISPOSITIVOS DE ARMAZENAMENTO</vt:lpstr>
      <vt:lpstr>Componentes EXTERNOS</vt:lpstr>
      <vt:lpstr>Componentes EXTERNOS</vt:lpstr>
      <vt:lpstr>Componentes EXTERNOS</vt:lpstr>
      <vt:lpstr>CONCLUSÃO</vt:lpstr>
      <vt:lpstr>REFERÊNCIAS</vt:lpstr>
      <vt:lpstr>OBRIGADO PELA ATENÇÃO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Estruturas do computador.</dc:title>
  <dc:creator>LUIS GUSTAVO BRAGA SILVA</dc:creator>
  <cp:lastModifiedBy>LUIS GUSTAVO BRAGA SILVA</cp:lastModifiedBy>
  <cp:revision>24</cp:revision>
  <dcterms:created xsi:type="dcterms:W3CDTF">2022-08-25T17:18:50Z</dcterms:created>
  <dcterms:modified xsi:type="dcterms:W3CDTF">2022-08-30T00:56:35Z</dcterms:modified>
</cp:coreProperties>
</file>